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4" r:id="rId10"/>
    <p:sldId id="265" r:id="rId11"/>
    <p:sldId id="268" r:id="rId12"/>
    <p:sldId id="266" r:id="rId13"/>
    <p:sldId id="267" r:id="rId14"/>
    <p:sldId id="269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66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ACF39A-2F6B-4A3B-8788-3BB864C0F4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EAB104E-BD97-4D37-8FE9-EAD33B39BB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0EDBC1-E951-4F36-B862-04CB2478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E4273-BAF1-4235-B90D-7DA92107AD45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9FD63B-2554-4268-8800-0EB32B6F3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FE0DFC-0E7D-48B0-9A66-9BA023148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0CF6E-7EA1-44EE-8674-31FECB0D4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06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78BA71-6C0F-42A2-B2CA-EC1F631A1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9F6DA70-356E-4BD7-A7A7-0C9A664149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DAF5B3-9A5B-45C9-9572-0EF5FA75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E4273-BAF1-4235-B90D-7DA92107AD45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088658-11B1-4C02-B58C-C03E3B6B7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2923A0-AD63-4C65-9C95-114DD3318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0CF6E-7EA1-44EE-8674-31FECB0D4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146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5DBE6F8-01AB-4237-8F10-8012C25387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0AF3D6C-02AB-4516-B010-56EE963632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1B46C5-85DF-489A-A69A-EF71742C2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E4273-BAF1-4235-B90D-7DA92107AD45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F4E23F-48AE-4847-A840-4D2ABEEEE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853CFF-CE97-4AC3-9C7C-9C2FA2636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0CF6E-7EA1-44EE-8674-31FECB0D4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580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0E3328-1C92-43DB-B551-82B02914E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F92786-9CE6-4883-B087-3D20DF2EC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661BC5-39A8-42C7-907E-89D55C7F5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E4273-BAF1-4235-B90D-7DA92107AD45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4D00F1-373F-494C-AA5E-B98BAD175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D71570-8DE9-4D21-A065-5F1F7010F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0CF6E-7EA1-44EE-8674-31FECB0D4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295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B0A138-A964-4D8D-A280-CDC3C39E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38A598-12E3-415A-8DF1-988D1D579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7C1EA4-F480-4967-BE41-B51ACA6A9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E4273-BAF1-4235-B90D-7DA92107AD45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8A4E33-B248-4CD6-B036-50BF8943E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BD214A-BF93-4664-A311-C662659FB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0CF6E-7EA1-44EE-8674-31FECB0D4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093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85654B-EF0B-4ED6-B848-064F11F33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684A11-2F7E-4D44-B393-8847F43D18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BDCFCFB-A1E3-42AC-B23F-48BCD1ED11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380CDC-6705-46FB-A11D-063E2881B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E4273-BAF1-4235-B90D-7DA92107AD45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548319-559A-4895-A839-4427A84C3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F1AB31-411F-4347-ACE2-EAF4F0C74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0CF6E-7EA1-44EE-8674-31FECB0D4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2409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817775-158B-4584-B01E-BF906CD2E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93EAD1C-862E-4A5A-A130-2ED064A7C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0AEA8A6-8AC2-4F23-BF84-2892EBD5BD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224ACB1-17B7-4401-BD6E-8154E24507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5F71FEC-DB70-4575-8733-21174DB3F5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E242FDB-1F98-475D-94DE-950270D7A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E4273-BAF1-4235-B90D-7DA92107AD45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65A0A5E-2961-45A8-AF78-C2AF5BB2A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C17B588-7465-4AB7-90B5-3CAC5BDA2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0CF6E-7EA1-44EE-8674-31FECB0D4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502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EB6674-1D6D-46EB-BF95-8775E284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0AF54AE-AAF3-48C8-82A3-617437C2F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E4273-BAF1-4235-B90D-7DA92107AD45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9D42B44-7ADC-47F1-B289-740D34760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7CB6FD6-697F-4564-B63C-8B063B6A2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0CF6E-7EA1-44EE-8674-31FECB0D4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933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14D6F2D-4DD7-493B-AA81-DCDACBD88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E4273-BAF1-4235-B90D-7DA92107AD45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A19DD05-BADD-47D7-90A4-FC3F6B4EA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35E218-87AF-459F-A864-4BA6D22AD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0CF6E-7EA1-44EE-8674-31FECB0D4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719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0610A7-571E-4A4A-B715-5B528B9A9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6B13F8-43B4-41E5-B164-12D01B697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97D159F-C485-423D-8A69-D020E39535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56A600D-FE6D-49EC-A1F0-8125CF126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E4273-BAF1-4235-B90D-7DA92107AD45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212891D-84D1-4A8A-A013-83C4EDEA1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F999AD8-9010-44AA-B653-680A2E9EF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0CF6E-7EA1-44EE-8674-31FECB0D4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2805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153562-C650-43CB-91BB-ABDE4A279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983F207-1CFB-409F-889E-70C0DEA461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9FFF3A-AF2F-425A-9ACE-C4F70861D3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D1B42EF-5DCF-4D86-B611-F402815E7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E4273-BAF1-4235-B90D-7DA92107AD45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D90930B-E95A-4E7B-93BD-7B13A974C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4AD245-BE57-405B-B14B-46A7D6FD4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0CF6E-7EA1-44EE-8674-31FECB0D4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119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A8D7CC9-6E6B-4F58-97F1-AC4D813C0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3DFE6D-B403-4470-A5D5-E8815AEA1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AD3CCD-A9B4-4374-BF5C-E02816857C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E4273-BAF1-4235-B90D-7DA92107AD45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11B250-73AD-42A8-B31A-8B0CDB5796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2F6FF6-B6B3-45AD-9246-54A9C41A4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0CF6E-7EA1-44EE-8674-31FECB0D4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943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76CA8FD-5FD1-49A1-AC8D-6653D0956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7893"/>
            <a:ext cx="12192000" cy="29422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E2CBA77-18DA-47B7-ADF2-E6EC8F72E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698" y="5562623"/>
            <a:ext cx="5164604" cy="27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11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75B40E2E-43BD-41A8-9540-FD41A0048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551" y="4331296"/>
            <a:ext cx="5264042" cy="145034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6F51F3F-D90D-48D8-9DD8-00CEEF4F81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" r="-119" b="6918"/>
          <a:stretch/>
        </p:blipFill>
        <p:spPr>
          <a:xfrm>
            <a:off x="6334793" y="2443150"/>
            <a:ext cx="5257800" cy="145034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1D6D71F-9F48-439F-8655-EA059E0E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 – Use Case #1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054E31-D0AC-4B4D-8649-AAF2FE2FA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Explanations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DC571B7-8D95-477F-A0F1-ABCEB3EA4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65" y="2479808"/>
            <a:ext cx="5264042" cy="145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60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D6D71F-9F48-439F-8655-EA059E0E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 – Use Case #2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054E31-D0AC-4B4D-8649-AAF2FE2FA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Setup</a:t>
            </a:r>
          </a:p>
          <a:p>
            <a:pPr lvl="1"/>
            <a:r>
              <a:rPr lang="en-US" altLang="zh-CN" dirty="0"/>
              <a:t>Features: 47 KPIs</a:t>
            </a:r>
          </a:p>
          <a:p>
            <a:pPr lvl="1"/>
            <a:r>
              <a:rPr lang="en-US" altLang="zh-CN" dirty="0"/>
              <a:t>Time series: 15-minute aggregated features for 216 time steps (2d 6h)</a:t>
            </a:r>
          </a:p>
          <a:p>
            <a:pPr lvl="1"/>
            <a:r>
              <a:rPr lang="en-US" altLang="zh-CN" dirty="0"/>
              <a:t>Labels: 2 classes (outage or not)</a:t>
            </a:r>
          </a:p>
          <a:p>
            <a:r>
              <a:rPr lang="en-US" altLang="zh-CN" dirty="0"/>
              <a:t>Results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36AC42-871A-4B27-8936-8E2CC67AD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847" y="4001294"/>
            <a:ext cx="8558306" cy="198223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C2298CB-92FF-49A3-95F9-C5DF76F6FAA9}"/>
              </a:ext>
            </a:extLst>
          </p:cNvPr>
          <p:cNvSpPr/>
          <p:nvPr/>
        </p:nvSpPr>
        <p:spPr>
          <a:xfrm>
            <a:off x="8462682" y="4392706"/>
            <a:ext cx="1912471" cy="15908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097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6CD0A10-CA5D-48E0-92CD-3D1D605D2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982" y="4261411"/>
            <a:ext cx="5249609" cy="164959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11A5D5F-8247-4CCE-B98E-11F2AB90D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271" y="2474854"/>
            <a:ext cx="5247321" cy="165480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E0E2B86-E7CB-42DF-B0DE-C480D7A74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64" y="2474854"/>
            <a:ext cx="5253566" cy="165339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1D6D71F-9F48-439F-8655-EA059E0E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 – Use Case #2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054E31-D0AC-4B4D-8649-AAF2FE2FA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Explanations – True Positive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5051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55D9EEBC-210B-4465-8128-7E3DFE99B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981" y="4278122"/>
            <a:ext cx="5249610" cy="16328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0165480-A082-4A8A-8A62-B944B8784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981" y="2474855"/>
            <a:ext cx="5249610" cy="16372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9AB0805-32F3-48E5-A5CD-FF278DDD1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64" y="2474854"/>
            <a:ext cx="5247321" cy="163714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1D6D71F-9F48-439F-8655-EA059E0E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 – Use Case #2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054E31-D0AC-4B4D-8649-AAF2FE2FA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Explanations – False Positive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2967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D6D71F-9F48-439F-8655-EA059E0E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Inspirations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054E31-D0AC-4B4D-8649-AAF2FE2FA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CNN for time-series prediction</a:t>
            </a:r>
          </a:p>
          <a:p>
            <a:r>
              <a:rPr lang="en-US" altLang="zh-CN" dirty="0"/>
              <a:t>2-stage CNN architecture</a:t>
            </a:r>
          </a:p>
          <a:p>
            <a:r>
              <a:rPr lang="en-US" altLang="zh-CN" dirty="0"/>
              <a:t>Visualization for explanation (saliency map)</a:t>
            </a:r>
          </a:p>
          <a:p>
            <a:r>
              <a:rPr lang="en-US" altLang="zh-CN" dirty="0"/>
              <a:t>The use case about server outage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5115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05433D-3000-4606-9401-F68999461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255406-A136-4222-A644-08E73B998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Introduction</a:t>
            </a:r>
          </a:p>
          <a:p>
            <a:r>
              <a:rPr lang="en-US" altLang="zh-CN" dirty="0"/>
              <a:t>MTEX-CNN</a:t>
            </a:r>
          </a:p>
          <a:p>
            <a:r>
              <a:rPr lang="en-US" altLang="zh-CN" dirty="0"/>
              <a:t>Gradient-based explanations</a:t>
            </a:r>
          </a:p>
          <a:p>
            <a:r>
              <a:rPr lang="en-US" altLang="zh-CN" dirty="0"/>
              <a:t>Experiments</a:t>
            </a:r>
          </a:p>
          <a:p>
            <a:r>
              <a:rPr lang="en-US" altLang="zh-CN" dirty="0"/>
              <a:t>Inspirations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8298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05433D-3000-4606-9401-F68999461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255406-A136-4222-A644-08E73B998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Goal: explanations for predictions</a:t>
            </a:r>
          </a:p>
          <a:p>
            <a:r>
              <a:rPr lang="en-US" altLang="zh-CN" dirty="0"/>
              <a:t>Feature: multivariate time series</a:t>
            </a:r>
          </a:p>
          <a:p>
            <a:r>
              <a:rPr lang="en-US" altLang="zh-CN" dirty="0"/>
              <a:t>Model: Convolutional Neural Networks</a:t>
            </a:r>
          </a:p>
          <a:p>
            <a:endParaRPr lang="en-US" altLang="zh-CN" dirty="0"/>
          </a:p>
          <a:p>
            <a:r>
              <a:rPr lang="en-US" altLang="zh-CN" dirty="0"/>
              <a:t>Contributions:</a:t>
            </a:r>
          </a:p>
          <a:p>
            <a:pPr lvl="1"/>
            <a:r>
              <a:rPr lang="en-US" altLang="zh-CN" dirty="0"/>
              <a:t>CNN architecture + gradient-based </a:t>
            </a:r>
            <a:r>
              <a:rPr lang="en-US" altLang="zh-CN" dirty="0" err="1"/>
              <a:t>explainability</a:t>
            </a:r>
            <a:r>
              <a:rPr lang="en-US" altLang="zh-CN" dirty="0"/>
              <a:t> method</a:t>
            </a:r>
          </a:p>
          <a:p>
            <a:pPr lvl="1"/>
            <a:r>
              <a:rPr lang="en-US" altLang="zh-CN" dirty="0"/>
              <a:t>Experiments on two use cases</a:t>
            </a:r>
          </a:p>
          <a:p>
            <a:pPr lvl="1"/>
            <a:r>
              <a:rPr lang="en-US" altLang="zh-CN" dirty="0"/>
              <a:t>Retraining with significant features</a:t>
            </a:r>
          </a:p>
        </p:txBody>
      </p:sp>
    </p:spTree>
    <p:extLst>
      <p:ext uri="{BB962C8B-B14F-4D97-AF65-F5344CB8AC3E}">
        <p14:creationId xmlns:p14="http://schemas.microsoft.com/office/powerpoint/2010/main" val="1531894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F44FAF-E2F0-4E43-B1EB-88319CF73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MTEX-CNN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9812E0-6B34-49D7-BECF-096E4F27F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Input: N×T matrix (N – time series, T – features)</a:t>
            </a:r>
          </a:p>
          <a:p>
            <a:endParaRPr lang="en-US" altLang="zh-CN" dirty="0"/>
          </a:p>
          <a:p>
            <a:r>
              <a:rPr lang="en-US" altLang="zh-CN" dirty="0"/>
              <a:t>CNN architecture: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stages</a:t>
            </a:r>
          </a:p>
          <a:p>
            <a:pPr lvl="1"/>
            <a:r>
              <a:rPr lang="en-US" altLang="zh-CN" dirty="0"/>
              <a:t>Stage 1</a:t>
            </a:r>
          </a:p>
          <a:p>
            <a:pPr lvl="2"/>
            <a:r>
              <a:rPr lang="en-US" altLang="zh-CN" dirty="0"/>
              <a:t>Stacked 2D convolution layers: extract the feature attention on time dimension</a:t>
            </a:r>
          </a:p>
          <a:p>
            <a:pPr lvl="2"/>
            <a:r>
              <a:rPr lang="en-US" altLang="zh-CN" dirty="0"/>
              <a:t>One 1×1 convolution layer: compress feature maps</a:t>
            </a:r>
          </a:p>
          <a:p>
            <a:pPr lvl="1"/>
            <a:r>
              <a:rPr lang="en-US" altLang="zh-CN" dirty="0"/>
              <a:t>Stage 2</a:t>
            </a:r>
          </a:p>
          <a:p>
            <a:pPr lvl="2"/>
            <a:r>
              <a:rPr lang="en-US" altLang="zh-CN" dirty="0"/>
              <a:t>Stacked 1D convolution layers: account for the interaction between different TS</a:t>
            </a:r>
          </a:p>
          <a:p>
            <a:pPr lvl="2"/>
            <a:r>
              <a:rPr lang="en-US" altLang="zh-CN" dirty="0"/>
              <a:t>Tow dense layers: output</a:t>
            </a:r>
          </a:p>
        </p:txBody>
      </p:sp>
    </p:spTree>
    <p:extLst>
      <p:ext uri="{BB962C8B-B14F-4D97-AF65-F5344CB8AC3E}">
        <p14:creationId xmlns:p14="http://schemas.microsoft.com/office/powerpoint/2010/main" val="874561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F44FAF-E2F0-4E43-B1EB-88319CF73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MTEX-CNN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9812E0-6B34-49D7-BECF-096E4F27F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An example for the use cases</a:t>
            </a:r>
          </a:p>
          <a:p>
            <a:pPr lvl="1"/>
            <a:r>
              <a:rPr lang="en-US" altLang="zh-CN" dirty="0"/>
              <a:t>Two </a:t>
            </a:r>
            <a:r>
              <a:rPr lang="en-US" altLang="zh-CN" i="1" dirty="0"/>
              <a:t>2D Conv </a:t>
            </a:r>
            <a:r>
              <a:rPr lang="en-US" altLang="zh-CN" dirty="0"/>
              <a:t>+ One </a:t>
            </a:r>
            <a:r>
              <a:rPr lang="en-US" altLang="zh-CN" i="1" dirty="0"/>
              <a:t>1×1 Conv </a:t>
            </a:r>
            <a:r>
              <a:rPr lang="en-US" altLang="zh-CN" dirty="0"/>
              <a:t>+ One </a:t>
            </a:r>
            <a:r>
              <a:rPr lang="en-US" altLang="zh-CN" i="1" dirty="0"/>
              <a:t>1D Conv </a:t>
            </a:r>
            <a:r>
              <a:rPr lang="en-US" altLang="zh-CN" dirty="0"/>
              <a:t>+ Two </a:t>
            </a:r>
            <a:r>
              <a:rPr lang="en-US" altLang="zh-CN" i="1" dirty="0"/>
              <a:t>Dense</a:t>
            </a:r>
            <a:endParaRPr lang="en-US" altLang="zh-CN" dirty="0"/>
          </a:p>
        </p:txBody>
      </p:sp>
      <p:pic>
        <p:nvPicPr>
          <p:cNvPr id="5" name="图片 4" descr="地图的截图&#10;&#10;描述已自动生成">
            <a:extLst>
              <a:ext uri="{FF2B5EF4-FFF2-40B4-BE49-F238E27FC236}">
                <a16:creationId xmlns:a16="http://schemas.microsoft.com/office/drawing/2014/main" id="{D47137EB-927E-4CB6-8BA4-804E9E6D0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22" y="3150883"/>
            <a:ext cx="10516078" cy="348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12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F44FAF-E2F0-4E43-B1EB-88319CF73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Gradient-based explanations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89812E0-6B34-49D7-BECF-096E4F27F6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Grad-CAM</a:t>
                </a:r>
              </a:p>
              <a:p>
                <a:pPr lvl="1"/>
                <a:r>
                  <a:rPr lang="en-US" altLang="zh-CN" dirty="0"/>
                  <a:t>Compute the contribution of feature maps using gradients -&gt; weights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3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f>
                              <m:fPr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3200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sSup>
                                  <m:sSup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zh-CN" altLang="en-US" sz="3200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sSubSup>
                                  <m:sSubSup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p>
                                </m:sSubSup>
                              </m:den>
                            </m:f>
                          </m:e>
                        </m:nary>
                      </m:e>
                    </m:nary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Compute a weighted combination of feature maps -&gt; saliency map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𝑅𝑒𝐿𝑈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32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  <m:sup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bSup>
                        <m:sSup>
                          <m:sSup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p>
                        </m:sSup>
                      </m:e>
                    </m:nary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89812E0-6B34-49D7-BECF-096E4F27F6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9691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F44FAF-E2F0-4E43-B1EB-88319CF73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Gradient-based explanations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9812E0-6B34-49D7-BECF-096E4F27F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Apply Grad-CAM to:</a:t>
            </a:r>
          </a:p>
          <a:p>
            <a:pPr lvl="1"/>
            <a:r>
              <a:rPr lang="en-US" altLang="zh-CN" dirty="0"/>
              <a:t>the last 2D Conv layer in stage 1</a:t>
            </a:r>
          </a:p>
          <a:p>
            <a:pPr lvl="2"/>
            <a:r>
              <a:rPr lang="en-US" altLang="zh-CN" dirty="0"/>
              <a:t>Highlight the contribution of time dynamics</a:t>
            </a:r>
          </a:p>
          <a:p>
            <a:pPr lvl="2"/>
            <a:r>
              <a:rPr lang="en-US" altLang="zh-CN" dirty="0"/>
              <a:t>Explain significant features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r>
              <a:rPr lang="en-US" altLang="zh-CN" dirty="0"/>
              <a:t>1D Conv layer in stage 2</a:t>
            </a:r>
          </a:p>
          <a:p>
            <a:pPr lvl="2"/>
            <a:r>
              <a:rPr lang="en-US" altLang="zh-CN" dirty="0"/>
              <a:t>Highlight the contribution of features</a:t>
            </a:r>
          </a:p>
          <a:p>
            <a:pPr lvl="2"/>
            <a:r>
              <a:rPr lang="en-US" altLang="zh-CN" dirty="0"/>
              <a:t>Explain significant time segments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E0A9BA-5267-4DB5-8EC5-9D0B34DEC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282" y="2290634"/>
            <a:ext cx="2741333" cy="21930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1A77446-D5C2-44DF-BA19-5B536D374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282" y="4711103"/>
            <a:ext cx="2285814" cy="214689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C3D54FB-8DF4-4248-BE6B-285F10EDCCFB}"/>
              </a:ext>
            </a:extLst>
          </p:cNvPr>
          <p:cNvSpPr/>
          <p:nvPr/>
        </p:nvSpPr>
        <p:spPr>
          <a:xfrm>
            <a:off x="9258300" y="3633788"/>
            <a:ext cx="800100" cy="7810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E53B2BF-4A70-4551-96D3-EC3BACF5A853}"/>
              </a:ext>
            </a:extLst>
          </p:cNvPr>
          <p:cNvSpPr/>
          <p:nvPr/>
        </p:nvSpPr>
        <p:spPr>
          <a:xfrm>
            <a:off x="7777163" y="5214937"/>
            <a:ext cx="204788" cy="14620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055C63E-2976-4476-A977-9FD361857932}"/>
              </a:ext>
            </a:extLst>
          </p:cNvPr>
          <p:cNvSpPr txBox="1"/>
          <p:nvPr/>
        </p:nvSpPr>
        <p:spPr>
          <a:xfrm>
            <a:off x="10058400" y="4076284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feature map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C7AD84B-368E-47F2-88B8-F608B91B74CB}"/>
              </a:ext>
            </a:extLst>
          </p:cNvPr>
          <p:cNvSpPr txBox="1"/>
          <p:nvPr/>
        </p:nvSpPr>
        <p:spPr>
          <a:xfrm>
            <a:off x="7981951" y="6338470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feature map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860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D6D71F-9F48-439F-8655-EA059E0E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054E31-D0AC-4B4D-8649-AAF2FE2FA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Two use cases</a:t>
            </a:r>
          </a:p>
          <a:p>
            <a:pPr lvl="1"/>
            <a:r>
              <a:rPr lang="en-US" altLang="zh-CN" dirty="0"/>
              <a:t>A benchmark used to predict the average energy production of photovoltaic power plants (</a:t>
            </a:r>
            <a:r>
              <a:rPr lang="zh-CN" altLang="en-US" dirty="0"/>
              <a:t>光伏电站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A real-world scenario for predicting rare server outages</a:t>
            </a:r>
          </a:p>
          <a:p>
            <a:r>
              <a:rPr lang="en-US" altLang="zh-CN" dirty="0"/>
              <a:t>CNN model</a:t>
            </a:r>
            <a:endParaRPr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3316B27A-7CD3-40AF-AFA8-49FAACD89C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955169"/>
              </p:ext>
            </p:extLst>
          </p:nvPr>
        </p:nvGraphicFramePr>
        <p:xfrm>
          <a:off x="1754949" y="3891280"/>
          <a:ext cx="8682101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300">
                  <a:extLst>
                    <a:ext uri="{9D8B030D-6E8A-4147-A177-3AD203B41FA5}">
                      <a16:colId xmlns:a16="http://schemas.microsoft.com/office/drawing/2014/main" val="3337814695"/>
                    </a:ext>
                  </a:extLst>
                </a:gridCol>
                <a:gridCol w="1240300">
                  <a:extLst>
                    <a:ext uri="{9D8B030D-6E8A-4147-A177-3AD203B41FA5}">
                      <a16:colId xmlns:a16="http://schemas.microsoft.com/office/drawing/2014/main" val="3201659457"/>
                    </a:ext>
                  </a:extLst>
                </a:gridCol>
                <a:gridCol w="1240300">
                  <a:extLst>
                    <a:ext uri="{9D8B030D-6E8A-4147-A177-3AD203B41FA5}">
                      <a16:colId xmlns:a16="http://schemas.microsoft.com/office/drawing/2014/main" val="1280022486"/>
                    </a:ext>
                  </a:extLst>
                </a:gridCol>
                <a:gridCol w="1240300">
                  <a:extLst>
                    <a:ext uri="{9D8B030D-6E8A-4147-A177-3AD203B41FA5}">
                      <a16:colId xmlns:a16="http://schemas.microsoft.com/office/drawing/2014/main" val="2163327429"/>
                    </a:ext>
                  </a:extLst>
                </a:gridCol>
                <a:gridCol w="1569375">
                  <a:extLst>
                    <a:ext uri="{9D8B030D-6E8A-4147-A177-3AD203B41FA5}">
                      <a16:colId xmlns:a16="http://schemas.microsoft.com/office/drawing/2014/main" val="1911137663"/>
                    </a:ext>
                  </a:extLst>
                </a:gridCol>
                <a:gridCol w="1075763">
                  <a:extLst>
                    <a:ext uri="{9D8B030D-6E8A-4147-A177-3AD203B41FA5}">
                      <a16:colId xmlns:a16="http://schemas.microsoft.com/office/drawing/2014/main" val="3041378678"/>
                    </a:ext>
                  </a:extLst>
                </a:gridCol>
                <a:gridCol w="1075763">
                  <a:extLst>
                    <a:ext uri="{9D8B030D-6E8A-4147-A177-3AD203B41FA5}">
                      <a16:colId xmlns:a16="http://schemas.microsoft.com/office/drawing/2014/main" val="4039766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Stage</a:t>
                      </a:r>
                      <a:endParaRPr lang="zh-CN" altLang="en-US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Stage 1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Stage 2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070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Layer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2D Conv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2D Conv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1×1 Conv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1D Conv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Dense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Dense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9771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Kernel size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(8, 1)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(6, 1)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(4)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037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Padding</a:t>
                      </a:r>
                      <a:endParaRPr lang="zh-CN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Half padding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Half padding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6250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Stride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(2, 1)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(2, 1)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(2)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7610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Activation</a:t>
                      </a:r>
                      <a:endParaRPr lang="zh-CN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ReLU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ReLU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6238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Dropout</a:t>
                      </a:r>
                      <a:endParaRPr lang="zh-CN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0877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Length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output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2328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5338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D6D71F-9F48-439F-8655-EA059E0E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 – Use Case #1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054E31-D0AC-4B4D-8649-AAF2FE2FA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Setup</a:t>
            </a:r>
          </a:p>
          <a:p>
            <a:pPr lvl="1"/>
            <a:r>
              <a:rPr lang="en-US" altLang="zh-CN" dirty="0"/>
              <a:t>Features: 7 weather-related features + 2 sensor features</a:t>
            </a:r>
          </a:p>
          <a:p>
            <a:pPr lvl="1"/>
            <a:r>
              <a:rPr lang="en-US" altLang="zh-CN" dirty="0"/>
              <a:t>Time series: hourly aggregated features for 4 days</a:t>
            </a:r>
          </a:p>
          <a:p>
            <a:pPr lvl="1"/>
            <a:r>
              <a:rPr lang="en-US" altLang="zh-CN" dirty="0"/>
              <a:t>Labels: 6 classes (0-300 kW)</a:t>
            </a:r>
          </a:p>
          <a:p>
            <a:r>
              <a:rPr lang="en-US" altLang="zh-CN" dirty="0"/>
              <a:t>Results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3F0813-93F9-4D1F-AA97-53D00F7D4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412" y="3919380"/>
            <a:ext cx="8591176" cy="293862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C2298CB-92FF-49A3-95F9-C5DF76F6FAA9}"/>
              </a:ext>
            </a:extLst>
          </p:cNvPr>
          <p:cNvSpPr/>
          <p:nvPr/>
        </p:nvSpPr>
        <p:spPr>
          <a:xfrm>
            <a:off x="8378264" y="4294282"/>
            <a:ext cx="2013324" cy="25399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599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1096</TotalTime>
  <Words>407</Words>
  <Application>Microsoft Office PowerPoint</Application>
  <PresentationFormat>宽屏</PresentationFormat>
  <Paragraphs>105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等线</vt:lpstr>
      <vt:lpstr>等线 Light</vt:lpstr>
      <vt:lpstr>Arial</vt:lpstr>
      <vt:lpstr>Cambria Math</vt:lpstr>
      <vt:lpstr>Office 主题​​</vt:lpstr>
      <vt:lpstr>PowerPoint 演示文稿</vt:lpstr>
      <vt:lpstr>Outline</vt:lpstr>
      <vt:lpstr>Introduction</vt:lpstr>
      <vt:lpstr>MTEX-CNN</vt:lpstr>
      <vt:lpstr>MTEX-CNN</vt:lpstr>
      <vt:lpstr>Gradient-based explanations</vt:lpstr>
      <vt:lpstr>Gradient-based explanations</vt:lpstr>
      <vt:lpstr>Experiments</vt:lpstr>
      <vt:lpstr>Experiments – Use Case #1</vt:lpstr>
      <vt:lpstr>Experiments – Use Case #1</vt:lpstr>
      <vt:lpstr>Experiments – Use Case #2</vt:lpstr>
      <vt:lpstr>Experiments – Use Case #2</vt:lpstr>
      <vt:lpstr>Experiments – Use Case #2</vt:lpstr>
      <vt:lpstr>Inspirations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Xingyi</dc:creator>
  <cp:lastModifiedBy>Wang Xingyi</cp:lastModifiedBy>
  <cp:revision>29</cp:revision>
  <dcterms:created xsi:type="dcterms:W3CDTF">2020-10-20T04:22:30Z</dcterms:created>
  <dcterms:modified xsi:type="dcterms:W3CDTF">2020-10-21T07:29:15Z</dcterms:modified>
</cp:coreProperties>
</file>